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7" r:id="rId9"/>
    <p:sldId id="268" r:id="rId10"/>
    <p:sldId id="263" r:id="rId11"/>
    <p:sldId id="265" r:id="rId12"/>
    <p:sldId id="266" r:id="rId13"/>
    <p:sldId id="269" r:id="rId14"/>
    <p:sldId id="27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2" autoAdjust="0"/>
    <p:restoredTop sz="94660"/>
  </p:normalViewPr>
  <p:slideViewPr>
    <p:cSldViewPr snapToGrid="0">
      <p:cViewPr varScale="1">
        <p:scale>
          <a:sx n="65" d="100"/>
          <a:sy n="65" d="100"/>
        </p:scale>
        <p:origin x="53" y="4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2/13/2019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2/13/2019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2/13/2019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2/13/2019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2/13/2019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2/13/2019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2/13/2019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2/13/2019</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2/13/2019</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anti-bullyingalliance.org.uk/tools-information/advice-par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www.childline.org.uk/info-advice/bullying-abuse-safety/types-bullying/" TargetMode="External"/><Relationship Id="rId3" Type="http://schemas.openxmlformats.org/officeDocument/2006/relationships/hyperlink" Target="http://www.kidpower,org/" TargetMode="External"/><Relationship Id="rId7" Type="http://schemas.openxmlformats.org/officeDocument/2006/relationships/hyperlink" Target="http://www.kidscape.org.uk/" TargetMode="External"/><Relationship Id="rId2" Type="http://schemas.openxmlformats.org/officeDocument/2006/relationships/hyperlink" Target="http://www.anti-bullyingalliance.org.uk/" TargetMode="External"/><Relationship Id="rId1" Type="http://schemas.openxmlformats.org/officeDocument/2006/relationships/slideLayout" Target="../slideLayouts/slideLayout2.xml"/><Relationship Id="rId6" Type="http://schemas.openxmlformats.org/officeDocument/2006/relationships/hyperlink" Target="http://www.safetyguide.co.uk/" TargetMode="External"/><Relationship Id="rId5" Type="http://schemas.openxmlformats.org/officeDocument/2006/relationships/hyperlink" Target="http://www.bullying.co.uk/" TargetMode="External"/><Relationship Id="rId4" Type="http://schemas.openxmlformats.org/officeDocument/2006/relationships/hyperlink" Target="http://www.youngminds.org.uk/" TargetMode="External"/><Relationship Id="rId9" Type="http://schemas.openxmlformats.org/officeDocument/2006/relationships/hyperlink" Target="http://www.nspcc.org.uk/preventing-abuse/child-abuse-and-neglect/bullying-and-cyberbullyin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DDB86B-E4BC-4C39-B013-6CB5DB35FD49}"/>
              </a:ext>
            </a:extLst>
          </p:cNvPr>
          <p:cNvSpPr>
            <a:spLocks noGrp="1"/>
          </p:cNvSpPr>
          <p:nvPr>
            <p:ph type="ctrTitle"/>
          </p:nvPr>
        </p:nvSpPr>
        <p:spPr>
          <a:xfrm>
            <a:off x="810001" y="1449148"/>
            <a:ext cx="10572000" cy="1678366"/>
          </a:xfrm>
        </p:spPr>
        <p:txBody>
          <a:bodyPr/>
          <a:lstStyle/>
          <a:p>
            <a:pPr algn="ctr"/>
            <a:r>
              <a:rPr lang="en-GB" sz="9600" dirty="0">
                <a:effectLst>
                  <a:outerShdw blurRad="38100" dist="38100" dir="2700000" algn="tl">
                    <a:srgbClr val="000000">
                      <a:alpha val="43137"/>
                    </a:srgbClr>
                  </a:outerShdw>
                </a:effectLst>
                <a:latin typeface="+mn-lt"/>
              </a:rPr>
              <a:t>BULLYING</a:t>
            </a:r>
            <a:r>
              <a:rPr lang="en-GB" sz="9600" dirty="0">
                <a:latin typeface="+mn-lt"/>
              </a:rPr>
              <a:t/>
            </a:r>
            <a:br>
              <a:rPr lang="en-GB" sz="9600" dirty="0">
                <a:latin typeface="+mn-lt"/>
              </a:rPr>
            </a:br>
            <a:r>
              <a:rPr lang="en-GB" dirty="0">
                <a:effectLst>
                  <a:outerShdw blurRad="38100" dist="38100" dir="2700000" algn="tl">
                    <a:srgbClr val="000000">
                      <a:alpha val="43137"/>
                    </a:srgbClr>
                  </a:outerShdw>
                </a:effectLst>
                <a:latin typeface="+mn-lt"/>
              </a:rPr>
              <a:t>We Choose Respect</a:t>
            </a:r>
          </a:p>
        </p:txBody>
      </p:sp>
      <p:sp>
        <p:nvSpPr>
          <p:cNvPr id="3" name="Subtitle 2">
            <a:extLst>
              <a:ext uri="{FF2B5EF4-FFF2-40B4-BE49-F238E27FC236}">
                <a16:creationId xmlns:a16="http://schemas.microsoft.com/office/drawing/2014/main" xmlns="" id="{51FE3AA0-287F-42B0-9B23-1D98D81EF4E9}"/>
              </a:ext>
            </a:extLst>
          </p:cNvPr>
          <p:cNvSpPr>
            <a:spLocks noGrp="1"/>
          </p:cNvSpPr>
          <p:nvPr>
            <p:ph type="subTitle" idx="1"/>
          </p:nvPr>
        </p:nvSpPr>
        <p:spPr/>
        <p:txBody>
          <a:bodyPr>
            <a:noAutofit/>
          </a:bodyPr>
          <a:lstStyle/>
          <a:p>
            <a:pPr algn="ctr"/>
            <a:r>
              <a:rPr lang="en-GB" sz="3200" b="1" dirty="0">
                <a:effectLst>
                  <a:outerShdw blurRad="38100" dist="38100" dir="2700000" algn="tl">
                    <a:srgbClr val="000000">
                      <a:alpha val="43137"/>
                    </a:srgbClr>
                  </a:outerShdw>
                </a:effectLst>
              </a:rPr>
              <a:t>St. Anne’s Catholic Voluntary Academy</a:t>
            </a:r>
          </a:p>
        </p:txBody>
      </p:sp>
    </p:spTree>
    <p:extLst>
      <p:ext uri="{BB962C8B-B14F-4D97-AF65-F5344CB8AC3E}">
        <p14:creationId xmlns:p14="http://schemas.microsoft.com/office/powerpoint/2010/main" val="380591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CEEFB4-AAB5-4C70-8262-6B40A555B4CE}"/>
              </a:ext>
            </a:extLst>
          </p:cNvPr>
          <p:cNvSpPr>
            <a:spLocks noGrp="1"/>
          </p:cNvSpPr>
          <p:nvPr>
            <p:ph type="title"/>
          </p:nvPr>
        </p:nvSpPr>
        <p:spPr>
          <a:xfrm>
            <a:off x="810000" y="619467"/>
            <a:ext cx="10571998" cy="970450"/>
          </a:xfrm>
        </p:spPr>
        <p:txBody>
          <a:bodyPr/>
          <a:lstStyle/>
          <a:p>
            <a:pPr algn="ctr"/>
            <a:r>
              <a:rPr lang="en-GB" sz="4400" dirty="0">
                <a:effectLst>
                  <a:outerShdw blurRad="38100" dist="38100" dir="2700000" algn="tl">
                    <a:srgbClr val="000000">
                      <a:alpha val="43137"/>
                    </a:srgbClr>
                  </a:outerShdw>
                </a:effectLst>
              </a:rPr>
              <a:t>What to do if you think your child is being bullied at school.</a:t>
            </a:r>
          </a:p>
        </p:txBody>
      </p:sp>
      <p:sp>
        <p:nvSpPr>
          <p:cNvPr id="3" name="Content Placeholder 2">
            <a:extLst>
              <a:ext uri="{FF2B5EF4-FFF2-40B4-BE49-F238E27FC236}">
                <a16:creationId xmlns:a16="http://schemas.microsoft.com/office/drawing/2014/main" xmlns="" id="{4EC33238-6952-4BEF-8FA6-F6852E44AEC6}"/>
              </a:ext>
            </a:extLst>
          </p:cNvPr>
          <p:cNvSpPr>
            <a:spLocks noGrp="1"/>
          </p:cNvSpPr>
          <p:nvPr>
            <p:ph idx="1"/>
          </p:nvPr>
        </p:nvSpPr>
        <p:spPr>
          <a:xfrm>
            <a:off x="827424" y="3759539"/>
            <a:ext cx="10554574" cy="1206713"/>
          </a:xfrm>
        </p:spPr>
        <p:txBody>
          <a:bodyPr>
            <a:noAutofit/>
          </a:bodyPr>
          <a:lstStyle/>
          <a:p>
            <a:endParaRPr lang="en-GB" sz="2400" dirty="0"/>
          </a:p>
          <a:p>
            <a:pPr algn="ctr"/>
            <a:r>
              <a:rPr lang="en-GB" sz="2400" dirty="0"/>
              <a:t>There is an excellent anti-bullying tool on the Anti-Bullying Trust website </a:t>
            </a:r>
            <a:r>
              <a:rPr lang="en-GB" sz="2400" dirty="0">
                <a:hlinkClick r:id="rId2"/>
              </a:rPr>
              <a:t>https://www.anti-bullyingalliance.org.uk/tools-information/advice-parents</a:t>
            </a:r>
            <a:r>
              <a:rPr lang="en-GB" sz="2400" dirty="0"/>
              <a:t> </a:t>
            </a:r>
          </a:p>
          <a:p>
            <a:pPr algn="ctr"/>
            <a:r>
              <a:rPr lang="en-GB" sz="2400" dirty="0"/>
              <a:t>Encourage your child to speak to their class teacher or a trusted adult. More often than not, on the rare occasions when bullying has occurred, the first we hear about it is when parents come in to school and ask to speak to me. By that time, any witnesses may have forgotten events and it makes our investigation more difficult.</a:t>
            </a:r>
          </a:p>
          <a:p>
            <a:pPr algn="ctr"/>
            <a:r>
              <a:rPr lang="en-GB" sz="2400" dirty="0"/>
              <a:t>It is understandable that if a child is being bullied that they will not want to speak to an adult at school because they may feel that this will make the bullying worse. In this case, please speak to your child’s class teacher in the first instance.</a:t>
            </a:r>
          </a:p>
          <a:p>
            <a:endParaRPr lang="en-GB" sz="2400" dirty="0"/>
          </a:p>
        </p:txBody>
      </p:sp>
    </p:spTree>
    <p:extLst>
      <p:ext uri="{BB962C8B-B14F-4D97-AF65-F5344CB8AC3E}">
        <p14:creationId xmlns:p14="http://schemas.microsoft.com/office/powerpoint/2010/main" val="226679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AF4D58-656A-4509-9A2B-C5F31CC61075}"/>
              </a:ext>
            </a:extLst>
          </p:cNvPr>
          <p:cNvSpPr>
            <a:spLocks noGrp="1"/>
          </p:cNvSpPr>
          <p:nvPr>
            <p:ph type="title"/>
          </p:nvPr>
        </p:nvSpPr>
        <p:spPr/>
        <p:txBody>
          <a:bodyPr/>
          <a:lstStyle/>
          <a:p>
            <a:pPr algn="ctr"/>
            <a:r>
              <a:rPr lang="en-GB" sz="4400" dirty="0"/>
              <a:t>What we will do.</a:t>
            </a:r>
          </a:p>
        </p:txBody>
      </p:sp>
      <p:sp>
        <p:nvSpPr>
          <p:cNvPr id="3" name="Content Placeholder 2">
            <a:extLst>
              <a:ext uri="{FF2B5EF4-FFF2-40B4-BE49-F238E27FC236}">
                <a16:creationId xmlns:a16="http://schemas.microsoft.com/office/drawing/2014/main" xmlns="" id="{F7D35E02-374D-43B2-BCD7-2EFA4266D9A8}"/>
              </a:ext>
            </a:extLst>
          </p:cNvPr>
          <p:cNvSpPr>
            <a:spLocks noGrp="1"/>
          </p:cNvSpPr>
          <p:nvPr>
            <p:ph idx="1"/>
          </p:nvPr>
        </p:nvSpPr>
        <p:spPr>
          <a:xfrm>
            <a:off x="695270" y="4196860"/>
            <a:ext cx="10554574" cy="812461"/>
          </a:xfrm>
        </p:spPr>
        <p:txBody>
          <a:bodyPr>
            <a:noAutofit/>
          </a:bodyPr>
          <a:lstStyle/>
          <a:p>
            <a:pPr algn="ctr"/>
            <a:r>
              <a:rPr lang="en-GB" sz="2800" dirty="0"/>
              <a:t>The process is described in our school Anti-Bullying Policy</a:t>
            </a:r>
          </a:p>
          <a:p>
            <a:pPr algn="ctr"/>
            <a:r>
              <a:rPr lang="en-GB" sz="2800" dirty="0"/>
              <a:t>A member of our Senior Leadership Team will be responsible for clarifying the facts through thorough investigation and taking statements from the pupils concerned.</a:t>
            </a:r>
          </a:p>
          <a:p>
            <a:pPr algn="ctr"/>
            <a:r>
              <a:rPr lang="en-GB" sz="2800" dirty="0"/>
              <a:t>- Having clarified the facts, the Head of School will inform all parents / carers of the incident and record the incident on Integris.</a:t>
            </a:r>
          </a:p>
        </p:txBody>
      </p:sp>
    </p:spTree>
    <p:extLst>
      <p:ext uri="{BB962C8B-B14F-4D97-AF65-F5344CB8AC3E}">
        <p14:creationId xmlns:p14="http://schemas.microsoft.com/office/powerpoint/2010/main" val="130774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B2ADED-3CBD-495E-BFC9-B0F5F192E55B}"/>
              </a:ext>
            </a:extLst>
          </p:cNvPr>
          <p:cNvSpPr>
            <a:spLocks noGrp="1"/>
          </p:cNvSpPr>
          <p:nvPr>
            <p:ph type="title"/>
          </p:nvPr>
        </p:nvSpPr>
        <p:spPr>
          <a:xfrm>
            <a:off x="419257" y="111665"/>
            <a:ext cx="10571998" cy="970450"/>
          </a:xfrm>
        </p:spPr>
        <p:txBody>
          <a:bodyPr/>
          <a:lstStyle/>
          <a:p>
            <a:pPr marL="342900" lvl="0" indent="-342900" algn="ctr">
              <a:spcBef>
                <a:spcPct val="20000"/>
              </a:spcBef>
              <a:spcAft>
                <a:spcPts val="600"/>
              </a:spcAft>
            </a:pPr>
            <a:r>
              <a:rPr lang="en-GB" sz="4400" dirty="0">
                <a:effectLst>
                  <a:outerShdw blurRad="38100" dist="38100" dir="2700000" algn="tl">
                    <a:srgbClr val="000000">
                      <a:alpha val="43137"/>
                    </a:srgbClr>
                  </a:outerShdw>
                </a:effectLst>
              </a:rPr>
              <a:t>Consequences</a:t>
            </a:r>
          </a:p>
        </p:txBody>
      </p:sp>
      <p:sp>
        <p:nvSpPr>
          <p:cNvPr id="3" name="Content Placeholder 2">
            <a:extLst>
              <a:ext uri="{FF2B5EF4-FFF2-40B4-BE49-F238E27FC236}">
                <a16:creationId xmlns:a16="http://schemas.microsoft.com/office/drawing/2014/main" xmlns="" id="{1AE6F7CC-144A-4C05-A673-3BC13FF484FD}"/>
              </a:ext>
            </a:extLst>
          </p:cNvPr>
          <p:cNvSpPr>
            <a:spLocks noGrp="1"/>
          </p:cNvSpPr>
          <p:nvPr>
            <p:ph idx="1"/>
          </p:nvPr>
        </p:nvSpPr>
        <p:spPr>
          <a:xfrm>
            <a:off x="836136" y="2298487"/>
            <a:ext cx="10554574" cy="4635713"/>
          </a:xfrm>
        </p:spPr>
        <p:txBody>
          <a:bodyPr>
            <a:normAutofit fontScale="70000" lnSpcReduction="20000"/>
          </a:bodyPr>
          <a:lstStyle/>
          <a:p>
            <a:pPr algn="ctr"/>
            <a:r>
              <a:rPr lang="en-GB" sz="2900" dirty="0"/>
              <a:t>- Internal seclusion, during break and lunchtime, until investigation completed</a:t>
            </a:r>
          </a:p>
          <a:p>
            <a:pPr algn="ctr"/>
            <a:r>
              <a:rPr lang="en-GB" sz="2900" dirty="0"/>
              <a:t>- Internal exclusion</a:t>
            </a:r>
          </a:p>
          <a:p>
            <a:pPr algn="ctr"/>
            <a:r>
              <a:rPr lang="en-GB" sz="2900" dirty="0"/>
              <a:t>- Fixed term exclusion</a:t>
            </a:r>
          </a:p>
          <a:p>
            <a:pPr algn="ctr"/>
            <a:r>
              <a:rPr lang="en-GB" sz="2900" dirty="0"/>
              <a:t>- Permanent exclusion</a:t>
            </a:r>
          </a:p>
          <a:p>
            <a:pPr algn="ctr"/>
            <a:r>
              <a:rPr lang="en-GB" sz="2900" dirty="0"/>
              <a:t>- Mediation / Restorative approaches</a:t>
            </a:r>
          </a:p>
          <a:p>
            <a:pPr algn="ctr"/>
            <a:r>
              <a:rPr lang="en-GB" sz="2900" dirty="0"/>
              <a:t>- Referral for counselling / victim support</a:t>
            </a:r>
          </a:p>
          <a:p>
            <a:pPr algn="ctr"/>
            <a:r>
              <a:rPr lang="en-GB" sz="2900" dirty="0"/>
              <a:t>- Written or verbal apology</a:t>
            </a:r>
          </a:p>
          <a:p>
            <a:pPr algn="ctr"/>
            <a:r>
              <a:rPr lang="en-GB" sz="2900" dirty="0"/>
              <a:t>- Parent/carer discussions with the Head of School and/or the Assistant Head </a:t>
            </a:r>
          </a:p>
          <a:p>
            <a:pPr algn="ctr"/>
            <a:r>
              <a:rPr lang="en-GB" sz="2900" dirty="0"/>
              <a:t>- Continued monitoring of victim/bully individually</a:t>
            </a:r>
          </a:p>
          <a:p>
            <a:pPr algn="ctr"/>
            <a:r>
              <a:rPr lang="en-GB" sz="2900" dirty="0"/>
              <a:t>- Referral to external agencies e.g. Children’s Services, Educational Psychologist, Education Support Centre</a:t>
            </a:r>
          </a:p>
          <a:p>
            <a:pPr algn="ctr"/>
            <a:endParaRPr lang="en-GB" dirty="0"/>
          </a:p>
        </p:txBody>
      </p:sp>
      <p:sp>
        <p:nvSpPr>
          <p:cNvPr id="4" name="Rectangle 3">
            <a:extLst>
              <a:ext uri="{FF2B5EF4-FFF2-40B4-BE49-F238E27FC236}">
                <a16:creationId xmlns:a16="http://schemas.microsoft.com/office/drawing/2014/main" xmlns="" id="{D8C4A9E4-09DC-4EA9-9C24-34724B0B4B2D}"/>
              </a:ext>
            </a:extLst>
          </p:cNvPr>
          <p:cNvSpPr/>
          <p:nvPr/>
        </p:nvSpPr>
        <p:spPr>
          <a:xfrm>
            <a:off x="923487" y="1228636"/>
            <a:ext cx="9563538" cy="923330"/>
          </a:xfrm>
          <a:prstGeom prst="rect">
            <a:avLst/>
          </a:prstGeom>
        </p:spPr>
        <p:txBody>
          <a:bodyPr wrap="square">
            <a:spAutoFit/>
          </a:bodyPr>
          <a:lstStyle/>
          <a:p>
            <a:pPr algn="ctr"/>
            <a:r>
              <a:rPr lang="en-GB" dirty="0"/>
              <a:t>After appropriate investigation and, considering the circumstances and history, any of these may be applied:</a:t>
            </a:r>
            <a:br>
              <a:rPr lang="en-GB" dirty="0"/>
            </a:br>
            <a:endParaRPr lang="en-GB" dirty="0"/>
          </a:p>
        </p:txBody>
      </p:sp>
    </p:spTree>
    <p:extLst>
      <p:ext uri="{BB962C8B-B14F-4D97-AF65-F5344CB8AC3E}">
        <p14:creationId xmlns:p14="http://schemas.microsoft.com/office/powerpoint/2010/main" val="483691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FA23A9-DD81-42EE-B68A-BD35E1B88F07}"/>
              </a:ext>
            </a:extLst>
          </p:cNvPr>
          <p:cNvSpPr>
            <a:spLocks noGrp="1"/>
          </p:cNvSpPr>
          <p:nvPr>
            <p:ph type="title"/>
          </p:nvPr>
        </p:nvSpPr>
        <p:spPr/>
        <p:txBody>
          <a:bodyPr/>
          <a:lstStyle/>
          <a:p>
            <a:pPr algn="ctr"/>
            <a:r>
              <a:rPr lang="en-GB" sz="4400" dirty="0">
                <a:effectLst>
                  <a:outerShdw blurRad="38100" dist="38100" dir="2700000" algn="tl">
                    <a:srgbClr val="000000">
                      <a:alpha val="43137"/>
                    </a:srgbClr>
                  </a:outerShdw>
                </a:effectLst>
              </a:rPr>
              <a:t>Further help.</a:t>
            </a:r>
          </a:p>
        </p:txBody>
      </p:sp>
      <p:sp>
        <p:nvSpPr>
          <p:cNvPr id="3" name="Content Placeholder 2">
            <a:extLst>
              <a:ext uri="{FF2B5EF4-FFF2-40B4-BE49-F238E27FC236}">
                <a16:creationId xmlns:a16="http://schemas.microsoft.com/office/drawing/2014/main" xmlns="" id="{E7D30724-48FF-4F57-A3D5-784CF049BCF1}"/>
              </a:ext>
            </a:extLst>
          </p:cNvPr>
          <p:cNvSpPr>
            <a:spLocks noGrp="1"/>
          </p:cNvSpPr>
          <p:nvPr>
            <p:ph idx="1"/>
          </p:nvPr>
        </p:nvSpPr>
        <p:spPr>
          <a:xfrm>
            <a:off x="827424" y="2555662"/>
            <a:ext cx="10554574" cy="2730713"/>
          </a:xfrm>
        </p:spPr>
        <p:txBody>
          <a:bodyPr>
            <a:normAutofit fontScale="92500" lnSpcReduction="20000"/>
          </a:bodyPr>
          <a:lstStyle/>
          <a:p>
            <a:r>
              <a:rPr lang="en-GB" dirty="0">
                <a:hlinkClick r:id="rId2"/>
              </a:rPr>
              <a:t>www.anti-bullyingalliance.org.uk</a:t>
            </a:r>
            <a:endParaRPr lang="en-GB" dirty="0"/>
          </a:p>
          <a:p>
            <a:r>
              <a:rPr lang="en-GB" dirty="0">
                <a:hlinkClick r:id="rId3"/>
              </a:rPr>
              <a:t>www.kidpower,org</a:t>
            </a:r>
            <a:endParaRPr lang="en-GB" dirty="0"/>
          </a:p>
          <a:p>
            <a:r>
              <a:rPr lang="en-GB" dirty="0">
                <a:hlinkClick r:id="rId4"/>
              </a:rPr>
              <a:t>www.youngminds.org.uk</a:t>
            </a:r>
            <a:endParaRPr lang="en-GB" dirty="0"/>
          </a:p>
          <a:p>
            <a:r>
              <a:rPr lang="en-GB" dirty="0">
                <a:hlinkClick r:id="rId5"/>
              </a:rPr>
              <a:t>www.bullying.co.uk</a:t>
            </a:r>
            <a:r>
              <a:rPr lang="en-GB" dirty="0"/>
              <a:t> </a:t>
            </a:r>
          </a:p>
          <a:p>
            <a:r>
              <a:rPr lang="en-GB" dirty="0">
                <a:hlinkClick r:id="rId6"/>
              </a:rPr>
              <a:t>www.safetyguide.co.uk</a:t>
            </a:r>
            <a:endParaRPr lang="en-GB" dirty="0"/>
          </a:p>
          <a:p>
            <a:r>
              <a:rPr lang="en-GB" dirty="0">
                <a:hlinkClick r:id="rId7"/>
              </a:rPr>
              <a:t>www.kidscape.org.uk</a:t>
            </a:r>
            <a:endParaRPr lang="en-GB" dirty="0"/>
          </a:p>
          <a:p>
            <a:r>
              <a:rPr lang="en-GB" dirty="0">
                <a:hlinkClick r:id="rId8"/>
              </a:rPr>
              <a:t>www.childline.org.uk/info-advice/bullying-abuse-safety/types-bullying/</a:t>
            </a:r>
            <a:r>
              <a:rPr lang="en-GB" dirty="0"/>
              <a:t> </a:t>
            </a:r>
          </a:p>
          <a:p>
            <a:r>
              <a:rPr lang="en-GB" dirty="0">
                <a:hlinkClick r:id="rId9"/>
              </a:rPr>
              <a:t>www.nspcc.org.uk/preventing-abuse/child-abuse-and-neglect/bullying-and-cyberbullying/</a:t>
            </a:r>
            <a:r>
              <a:rPr lang="en-GB" dirty="0"/>
              <a:t> </a:t>
            </a:r>
          </a:p>
        </p:txBody>
      </p:sp>
    </p:spTree>
    <p:extLst>
      <p:ext uri="{BB962C8B-B14F-4D97-AF65-F5344CB8AC3E}">
        <p14:creationId xmlns:p14="http://schemas.microsoft.com/office/powerpoint/2010/main" val="22407303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44BCAC-B859-4958-9AD0-F74D53C006DA}"/>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xmlns="" id="{734F6047-FFCD-4C31-8BEE-87C1812CB3DC}"/>
              </a:ext>
            </a:extLst>
          </p:cNvPr>
          <p:cNvSpPr>
            <a:spLocks noGrp="1"/>
          </p:cNvSpPr>
          <p:nvPr>
            <p:ph idx="1"/>
          </p:nvPr>
        </p:nvSpPr>
        <p:spPr/>
        <p:txBody>
          <a:bodyPr>
            <a:normAutofit/>
          </a:bodyPr>
          <a:lstStyle/>
          <a:p>
            <a:pPr marL="0" indent="0" algn="ctr">
              <a:buNone/>
            </a:pPr>
            <a:r>
              <a:rPr lang="en-GB" sz="8000" b="1" dirty="0">
                <a:effectLst>
                  <a:outerShdw blurRad="38100" dist="38100" dir="2700000" algn="tl">
                    <a:srgbClr val="000000">
                      <a:alpha val="43137"/>
                    </a:srgbClr>
                  </a:outerShdw>
                </a:effectLst>
              </a:rPr>
              <a:t>Any Questions?</a:t>
            </a:r>
          </a:p>
        </p:txBody>
      </p:sp>
    </p:spTree>
    <p:extLst>
      <p:ext uri="{BB962C8B-B14F-4D97-AF65-F5344CB8AC3E}">
        <p14:creationId xmlns:p14="http://schemas.microsoft.com/office/powerpoint/2010/main" val="376738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2723AD-F522-4537-BDE4-4DC85404A4B5}"/>
              </a:ext>
            </a:extLst>
          </p:cNvPr>
          <p:cNvSpPr>
            <a:spLocks noGrp="1"/>
          </p:cNvSpPr>
          <p:nvPr>
            <p:ph type="ctrTitle"/>
          </p:nvPr>
        </p:nvSpPr>
        <p:spPr>
          <a:xfrm>
            <a:off x="810000" y="3514795"/>
            <a:ext cx="10572000" cy="1347062"/>
          </a:xfrm>
        </p:spPr>
        <p:txBody>
          <a:bodyPr/>
          <a:lstStyle/>
          <a:p>
            <a:pPr algn="ctr"/>
            <a:r>
              <a:rPr lang="en-GB" dirty="0">
                <a:latin typeface="+mn-lt"/>
              </a:rPr>
              <a:t/>
            </a:r>
            <a:br>
              <a:rPr lang="en-GB" dirty="0">
                <a:latin typeface="+mn-lt"/>
              </a:rPr>
            </a:br>
            <a:r>
              <a:rPr lang="en-GB" dirty="0">
                <a:latin typeface="+mn-lt"/>
              </a:rPr>
              <a:t/>
            </a:r>
            <a:br>
              <a:rPr lang="en-GB" dirty="0">
                <a:latin typeface="+mn-lt"/>
              </a:rPr>
            </a:br>
            <a:r>
              <a:rPr lang="en-GB" dirty="0">
                <a:latin typeface="+mn-lt"/>
              </a:rPr>
              <a:t/>
            </a:r>
            <a:br>
              <a:rPr lang="en-GB" dirty="0">
                <a:latin typeface="+mn-lt"/>
              </a:rPr>
            </a:br>
            <a:r>
              <a:rPr lang="en-GB" dirty="0">
                <a:latin typeface="+mn-lt"/>
              </a:rPr>
              <a:t/>
            </a:r>
            <a:br>
              <a:rPr lang="en-GB" dirty="0">
                <a:latin typeface="+mn-lt"/>
              </a:rPr>
            </a:br>
            <a:r>
              <a:rPr lang="en-GB" dirty="0">
                <a:effectLst>
                  <a:outerShdw blurRad="38100" dist="38100" dir="2700000" algn="tl">
                    <a:srgbClr val="000000">
                      <a:alpha val="43137"/>
                    </a:srgbClr>
                  </a:outerShdw>
                </a:effectLst>
                <a:latin typeface="+mn-lt"/>
              </a:rPr>
              <a:t>Statement of Intent</a:t>
            </a:r>
            <a:r>
              <a:rPr lang="en-GB" dirty="0">
                <a:latin typeface="+mn-lt"/>
              </a:rPr>
              <a:t/>
            </a:r>
            <a:br>
              <a:rPr lang="en-GB" dirty="0">
                <a:latin typeface="+mn-lt"/>
              </a:rPr>
            </a:br>
            <a:r>
              <a:rPr lang="en-GB" dirty="0">
                <a:latin typeface="+mn-lt"/>
              </a:rPr>
              <a:t/>
            </a:r>
            <a:br>
              <a:rPr lang="en-GB" dirty="0">
                <a:latin typeface="+mn-lt"/>
              </a:rPr>
            </a:br>
            <a:r>
              <a:rPr lang="en-GB" sz="6000" dirty="0">
                <a:effectLst>
                  <a:outerShdw blurRad="38100" dist="38100" dir="2700000" algn="tl">
                    <a:srgbClr val="000000">
                      <a:alpha val="43137"/>
                    </a:srgbClr>
                  </a:outerShdw>
                </a:effectLst>
                <a:latin typeface="+mn-lt"/>
              </a:rPr>
              <a:t>At St. Anne’s, we do not tolerate bullying of any kind.</a:t>
            </a:r>
          </a:p>
        </p:txBody>
      </p:sp>
    </p:spTree>
    <p:extLst>
      <p:ext uri="{BB962C8B-B14F-4D97-AF65-F5344CB8AC3E}">
        <p14:creationId xmlns:p14="http://schemas.microsoft.com/office/powerpoint/2010/main" val="1043870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0DD324-E996-4ECB-9CFF-23792844B03D}"/>
              </a:ext>
            </a:extLst>
          </p:cNvPr>
          <p:cNvSpPr>
            <a:spLocks noGrp="1"/>
          </p:cNvSpPr>
          <p:nvPr>
            <p:ph type="title"/>
          </p:nvPr>
        </p:nvSpPr>
        <p:spPr/>
        <p:txBody>
          <a:bodyPr/>
          <a:lstStyle/>
          <a:p>
            <a:pPr algn="ctr"/>
            <a:r>
              <a:rPr lang="en-GB" sz="6600" dirty="0">
                <a:effectLst>
                  <a:outerShdw blurRad="38100" dist="38100" dir="2700000" algn="tl">
                    <a:srgbClr val="000000">
                      <a:alpha val="43137"/>
                    </a:srgbClr>
                  </a:outerShdw>
                </a:effectLst>
              </a:rPr>
              <a:t>What is bullying?</a:t>
            </a:r>
          </a:p>
        </p:txBody>
      </p:sp>
      <p:sp>
        <p:nvSpPr>
          <p:cNvPr id="3" name="Content Placeholder 2">
            <a:extLst>
              <a:ext uri="{FF2B5EF4-FFF2-40B4-BE49-F238E27FC236}">
                <a16:creationId xmlns:a16="http://schemas.microsoft.com/office/drawing/2014/main" xmlns="" id="{C7802CD7-D8A1-4718-A76C-B441E1AEFBD6}"/>
              </a:ext>
            </a:extLst>
          </p:cNvPr>
          <p:cNvSpPr>
            <a:spLocks noGrp="1"/>
          </p:cNvSpPr>
          <p:nvPr>
            <p:ph idx="1"/>
          </p:nvPr>
        </p:nvSpPr>
        <p:spPr>
          <a:xfrm>
            <a:off x="810000" y="3216201"/>
            <a:ext cx="10554574" cy="2243696"/>
          </a:xfrm>
        </p:spPr>
        <p:txBody>
          <a:bodyPr>
            <a:noAutofit/>
          </a:bodyPr>
          <a:lstStyle/>
          <a:p>
            <a:pPr algn="ctr"/>
            <a:r>
              <a:rPr lang="en-GB" sz="2800" dirty="0"/>
              <a:t>We have adopted the criteria set out by The Anti-Bullying Alliance (of which we are an associate member)</a:t>
            </a:r>
          </a:p>
          <a:p>
            <a:pPr marL="0" indent="0" algn="ctr">
              <a:buNone/>
            </a:pPr>
            <a:endParaRPr lang="en-GB" sz="2800" dirty="0"/>
          </a:p>
          <a:p>
            <a:pPr algn="ctr"/>
            <a:r>
              <a:rPr lang="en-GB" sz="2800" dirty="0"/>
              <a:t>They define it as: “The repetitive, intentional hurting of one person or group by another person or group, where the relationship involves an imbalance of power. Bullying can be physical, verbal or psychological. It can happen face to face or through cyberspace”</a:t>
            </a:r>
          </a:p>
        </p:txBody>
      </p:sp>
    </p:spTree>
    <p:extLst>
      <p:ext uri="{BB962C8B-B14F-4D97-AF65-F5344CB8AC3E}">
        <p14:creationId xmlns:p14="http://schemas.microsoft.com/office/powerpoint/2010/main" val="1403696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DD51A6-CD37-484F-89B1-7DCE9C691DCB}"/>
              </a:ext>
            </a:extLst>
          </p:cNvPr>
          <p:cNvSpPr>
            <a:spLocks noGrp="1"/>
          </p:cNvSpPr>
          <p:nvPr>
            <p:ph type="title"/>
          </p:nvPr>
        </p:nvSpPr>
        <p:spPr/>
        <p:txBody>
          <a:bodyPr/>
          <a:lstStyle/>
          <a:p>
            <a:pPr algn="ctr"/>
            <a:r>
              <a:rPr lang="en-GB" sz="5400" dirty="0">
                <a:effectLst>
                  <a:outerShdw blurRad="38100" dist="38100" dir="2700000" algn="tl">
                    <a:srgbClr val="000000">
                      <a:alpha val="43137"/>
                    </a:srgbClr>
                  </a:outerShdw>
                </a:effectLst>
              </a:rPr>
              <a:t>A more detailed definition…….</a:t>
            </a:r>
          </a:p>
        </p:txBody>
      </p:sp>
      <p:sp>
        <p:nvSpPr>
          <p:cNvPr id="3" name="Content Placeholder 2">
            <a:extLst>
              <a:ext uri="{FF2B5EF4-FFF2-40B4-BE49-F238E27FC236}">
                <a16:creationId xmlns:a16="http://schemas.microsoft.com/office/drawing/2014/main" xmlns="" id="{553D21CF-D181-48A5-8D1F-38EC2FC5D74C}"/>
              </a:ext>
            </a:extLst>
          </p:cNvPr>
          <p:cNvSpPr>
            <a:spLocks noGrp="1"/>
          </p:cNvSpPr>
          <p:nvPr>
            <p:ph idx="1"/>
          </p:nvPr>
        </p:nvSpPr>
        <p:spPr>
          <a:xfrm>
            <a:off x="818712" y="2434322"/>
            <a:ext cx="10554574" cy="3636511"/>
          </a:xfrm>
        </p:spPr>
        <p:txBody>
          <a:bodyPr>
            <a:normAutofit fontScale="92500" lnSpcReduction="20000"/>
          </a:bodyPr>
          <a:lstStyle/>
          <a:p>
            <a:pPr algn="ctr"/>
            <a:r>
              <a:rPr lang="en-GB" sz="3200" dirty="0"/>
              <a:t>There are various types of bullying, but most have three things in common:</a:t>
            </a:r>
          </a:p>
          <a:p>
            <a:pPr marL="0" indent="0" algn="ctr">
              <a:buNone/>
            </a:pPr>
            <a:endParaRPr lang="en-GB" sz="3200" dirty="0"/>
          </a:p>
          <a:p>
            <a:pPr algn="ctr"/>
            <a:r>
              <a:rPr lang="en-GB" sz="3200" dirty="0"/>
              <a:t>- It is deliberately hurtful behaviour.</a:t>
            </a:r>
          </a:p>
          <a:p>
            <a:pPr algn="ctr"/>
            <a:r>
              <a:rPr lang="en-GB" sz="3200" dirty="0"/>
              <a:t>- It is repeated over time.</a:t>
            </a:r>
          </a:p>
          <a:p>
            <a:pPr algn="ctr"/>
            <a:r>
              <a:rPr lang="en-GB" sz="3200" dirty="0"/>
              <a:t>- There is an imbalance of power, which makes it hard for those being bullied to defend themselves</a:t>
            </a:r>
          </a:p>
          <a:p>
            <a:endParaRPr lang="en-GB" dirty="0"/>
          </a:p>
        </p:txBody>
      </p:sp>
    </p:spTree>
    <p:extLst>
      <p:ext uri="{BB962C8B-B14F-4D97-AF65-F5344CB8AC3E}">
        <p14:creationId xmlns:p14="http://schemas.microsoft.com/office/powerpoint/2010/main" val="842826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0B292D-31A3-45C4-A1DA-96FFCAFDE62B}"/>
              </a:ext>
            </a:extLst>
          </p:cNvPr>
          <p:cNvSpPr>
            <a:spLocks noGrp="1"/>
          </p:cNvSpPr>
          <p:nvPr>
            <p:ph type="title"/>
          </p:nvPr>
        </p:nvSpPr>
        <p:spPr>
          <a:xfrm>
            <a:off x="690730" y="515313"/>
            <a:ext cx="10571998" cy="970450"/>
          </a:xfrm>
        </p:spPr>
        <p:txBody>
          <a:bodyPr/>
          <a:lstStyle/>
          <a:p>
            <a:pPr algn="ctr"/>
            <a:r>
              <a:rPr lang="en-GB" sz="4800" dirty="0"/>
              <a:t>It is deliberately hurtful behaviour.</a:t>
            </a:r>
          </a:p>
        </p:txBody>
      </p:sp>
      <p:sp>
        <p:nvSpPr>
          <p:cNvPr id="3" name="Content Placeholder 2">
            <a:extLst>
              <a:ext uri="{FF2B5EF4-FFF2-40B4-BE49-F238E27FC236}">
                <a16:creationId xmlns:a16="http://schemas.microsoft.com/office/drawing/2014/main" xmlns="" id="{C6006326-E13F-4F09-B47C-F08C24A46680}"/>
              </a:ext>
            </a:extLst>
          </p:cNvPr>
          <p:cNvSpPr>
            <a:spLocks noGrp="1"/>
          </p:cNvSpPr>
          <p:nvPr>
            <p:ph idx="1"/>
          </p:nvPr>
        </p:nvSpPr>
        <p:spPr>
          <a:xfrm>
            <a:off x="810000" y="3680027"/>
            <a:ext cx="10554574" cy="1938896"/>
          </a:xfrm>
        </p:spPr>
        <p:txBody>
          <a:bodyPr>
            <a:noAutofit/>
          </a:bodyPr>
          <a:lstStyle/>
          <a:p>
            <a:pPr algn="ctr"/>
            <a:r>
              <a:rPr lang="en-GB" sz="3600" dirty="0"/>
              <a:t>It’s behaviour that is not accidental – the bully INTENDS to hurt the victim</a:t>
            </a:r>
          </a:p>
          <a:p>
            <a:pPr marL="0" indent="0" algn="ctr">
              <a:buNone/>
            </a:pPr>
            <a:endParaRPr lang="en-GB" sz="1050" dirty="0"/>
          </a:p>
          <a:p>
            <a:pPr algn="ctr"/>
            <a:r>
              <a:rPr lang="en-GB" sz="3600" dirty="0"/>
              <a:t>The victim is hurt – it could be physically, emotionally, verbally, sexually or a combination of more than one form of hurt</a:t>
            </a:r>
          </a:p>
        </p:txBody>
      </p:sp>
    </p:spTree>
    <p:extLst>
      <p:ext uri="{BB962C8B-B14F-4D97-AF65-F5344CB8AC3E}">
        <p14:creationId xmlns:p14="http://schemas.microsoft.com/office/powerpoint/2010/main" val="582684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2DA04C-69BD-4377-A168-7432B454E226}"/>
              </a:ext>
            </a:extLst>
          </p:cNvPr>
          <p:cNvSpPr>
            <a:spLocks noGrp="1"/>
          </p:cNvSpPr>
          <p:nvPr>
            <p:ph type="title"/>
          </p:nvPr>
        </p:nvSpPr>
        <p:spPr/>
        <p:txBody>
          <a:bodyPr/>
          <a:lstStyle/>
          <a:p>
            <a:pPr algn="ctr"/>
            <a:r>
              <a:rPr lang="en-GB" sz="4400" dirty="0">
                <a:effectLst>
                  <a:outerShdw blurRad="38100" dist="38100" dir="2700000" algn="tl">
                    <a:srgbClr val="000000">
                      <a:alpha val="43137"/>
                    </a:srgbClr>
                  </a:outerShdw>
                </a:effectLst>
              </a:rPr>
              <a:t>It’s repeated over time.</a:t>
            </a:r>
          </a:p>
        </p:txBody>
      </p:sp>
      <p:sp>
        <p:nvSpPr>
          <p:cNvPr id="3" name="Content Placeholder 2">
            <a:extLst>
              <a:ext uri="{FF2B5EF4-FFF2-40B4-BE49-F238E27FC236}">
                <a16:creationId xmlns:a16="http://schemas.microsoft.com/office/drawing/2014/main" xmlns="" id="{0491BA9A-FA43-444B-AE67-A119FE10B918}"/>
              </a:ext>
            </a:extLst>
          </p:cNvPr>
          <p:cNvSpPr>
            <a:spLocks noGrp="1"/>
          </p:cNvSpPr>
          <p:nvPr>
            <p:ph idx="1"/>
          </p:nvPr>
        </p:nvSpPr>
        <p:spPr>
          <a:xfrm>
            <a:off x="699444" y="3202948"/>
            <a:ext cx="10554574" cy="1687104"/>
          </a:xfrm>
        </p:spPr>
        <p:txBody>
          <a:bodyPr>
            <a:noAutofit/>
          </a:bodyPr>
          <a:lstStyle/>
          <a:p>
            <a:pPr algn="ctr"/>
            <a:r>
              <a:rPr lang="en-GB" sz="4400" dirty="0"/>
              <a:t>The intentional, hurtful behaviour happens on more than one occasion</a:t>
            </a:r>
          </a:p>
          <a:p>
            <a:pPr algn="ctr"/>
            <a:r>
              <a:rPr lang="en-GB" sz="4400" dirty="0"/>
              <a:t> Isolated incidents are very rarely classed as bullying </a:t>
            </a:r>
          </a:p>
        </p:txBody>
      </p:sp>
    </p:spTree>
    <p:extLst>
      <p:ext uri="{BB962C8B-B14F-4D97-AF65-F5344CB8AC3E}">
        <p14:creationId xmlns:p14="http://schemas.microsoft.com/office/powerpoint/2010/main" val="401120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966BE9-EC77-47E3-9CAF-7E68047210B3}"/>
              </a:ext>
            </a:extLst>
          </p:cNvPr>
          <p:cNvSpPr>
            <a:spLocks noGrp="1"/>
          </p:cNvSpPr>
          <p:nvPr>
            <p:ph type="title"/>
          </p:nvPr>
        </p:nvSpPr>
        <p:spPr>
          <a:xfrm>
            <a:off x="1333875" y="371475"/>
            <a:ext cx="10571998" cy="1008063"/>
          </a:xfrm>
        </p:spPr>
        <p:txBody>
          <a:bodyPr/>
          <a:lstStyle/>
          <a:p>
            <a:pPr algn="ctr"/>
            <a:r>
              <a:rPr lang="en-GB" sz="4400" dirty="0">
                <a:effectLst>
                  <a:outerShdw blurRad="38100" dist="38100" dir="2700000" algn="tl">
                    <a:srgbClr val="000000">
                      <a:alpha val="43137"/>
                    </a:srgbClr>
                  </a:outerShdw>
                </a:effectLst>
              </a:rPr>
              <a:t>There is an imbalance of power.</a:t>
            </a:r>
          </a:p>
        </p:txBody>
      </p:sp>
      <p:sp>
        <p:nvSpPr>
          <p:cNvPr id="3" name="Content Placeholder 2">
            <a:extLst>
              <a:ext uri="{FF2B5EF4-FFF2-40B4-BE49-F238E27FC236}">
                <a16:creationId xmlns:a16="http://schemas.microsoft.com/office/drawing/2014/main" xmlns="" id="{13C473A3-56C5-4E1E-B9B7-32030C2BD49F}"/>
              </a:ext>
            </a:extLst>
          </p:cNvPr>
          <p:cNvSpPr>
            <a:spLocks noGrp="1"/>
          </p:cNvSpPr>
          <p:nvPr>
            <p:ph idx="1"/>
          </p:nvPr>
        </p:nvSpPr>
        <p:spPr>
          <a:xfrm>
            <a:off x="810000" y="3706530"/>
            <a:ext cx="10554574" cy="1342548"/>
          </a:xfrm>
        </p:spPr>
        <p:txBody>
          <a:bodyPr>
            <a:noAutofit/>
          </a:bodyPr>
          <a:lstStyle/>
          <a:p>
            <a:pPr algn="ctr"/>
            <a:r>
              <a:rPr lang="en-GB" sz="3200" dirty="0"/>
              <a:t>Because a bully is in a group </a:t>
            </a:r>
          </a:p>
          <a:p>
            <a:pPr algn="ctr"/>
            <a:r>
              <a:rPr lang="en-GB" sz="3200" dirty="0"/>
              <a:t>Because they are of a different gender, race or faith</a:t>
            </a:r>
          </a:p>
          <a:p>
            <a:pPr algn="ctr"/>
            <a:r>
              <a:rPr lang="en-GB" sz="3200" dirty="0"/>
              <a:t>Because of age</a:t>
            </a:r>
          </a:p>
          <a:p>
            <a:pPr algn="ctr"/>
            <a:r>
              <a:rPr lang="en-GB" sz="3200" dirty="0"/>
              <a:t>Because of greater statue </a:t>
            </a:r>
          </a:p>
          <a:p>
            <a:pPr algn="ctr"/>
            <a:r>
              <a:rPr lang="en-GB" sz="3200" dirty="0"/>
              <a:t>Because of physical strength</a:t>
            </a:r>
          </a:p>
          <a:p>
            <a:pPr algn="ctr"/>
            <a:r>
              <a:rPr lang="en-GB" sz="3200" dirty="0"/>
              <a:t>Because of differences in the ability to communicate </a:t>
            </a:r>
          </a:p>
        </p:txBody>
      </p:sp>
    </p:spTree>
    <p:extLst>
      <p:ext uri="{BB962C8B-B14F-4D97-AF65-F5344CB8AC3E}">
        <p14:creationId xmlns:p14="http://schemas.microsoft.com/office/powerpoint/2010/main" val="3398767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5E9650-95BA-4A2C-9FF1-2D9090600D8C}"/>
              </a:ext>
            </a:extLst>
          </p:cNvPr>
          <p:cNvSpPr>
            <a:spLocks noGrp="1"/>
          </p:cNvSpPr>
          <p:nvPr>
            <p:ph type="title"/>
          </p:nvPr>
        </p:nvSpPr>
        <p:spPr>
          <a:xfrm>
            <a:off x="810001" y="628277"/>
            <a:ext cx="10571998" cy="970450"/>
          </a:xfrm>
        </p:spPr>
        <p:txBody>
          <a:bodyPr/>
          <a:lstStyle/>
          <a:p>
            <a:pPr algn="ctr"/>
            <a:r>
              <a:rPr lang="en-GB" sz="4400" dirty="0"/>
              <a:t>Helping our children understand what bullying is.</a:t>
            </a:r>
          </a:p>
        </p:txBody>
      </p:sp>
      <p:sp>
        <p:nvSpPr>
          <p:cNvPr id="3" name="Content Placeholder 2">
            <a:extLst>
              <a:ext uri="{FF2B5EF4-FFF2-40B4-BE49-F238E27FC236}">
                <a16:creationId xmlns:a16="http://schemas.microsoft.com/office/drawing/2014/main" xmlns="" id="{391A57D4-E31E-4BBE-8A9E-01EF5321B1B4}"/>
              </a:ext>
            </a:extLst>
          </p:cNvPr>
          <p:cNvSpPr>
            <a:spLocks noGrp="1"/>
          </p:cNvSpPr>
          <p:nvPr>
            <p:ph idx="1"/>
          </p:nvPr>
        </p:nvSpPr>
        <p:spPr>
          <a:xfrm>
            <a:off x="743325" y="3429000"/>
            <a:ext cx="10554574" cy="1203158"/>
          </a:xfrm>
        </p:spPr>
        <p:txBody>
          <a:bodyPr>
            <a:noAutofit/>
          </a:bodyPr>
          <a:lstStyle/>
          <a:p>
            <a:pPr algn="ctr"/>
            <a:r>
              <a:rPr lang="en-GB" sz="2800" dirty="0"/>
              <a:t>Bullying is an extremely emotive word</a:t>
            </a:r>
          </a:p>
          <a:p>
            <a:pPr algn="ctr"/>
            <a:r>
              <a:rPr lang="en-GB" sz="2800" dirty="0"/>
              <a:t>There are many times in school when children say that they have been bullied and when investigated, it transpires that they’ve fallen out with a friend or another child has bumped into them accidentally but not apologised, for example</a:t>
            </a:r>
          </a:p>
          <a:p>
            <a:pPr algn="ctr"/>
            <a:r>
              <a:rPr lang="en-GB" sz="2800" dirty="0"/>
              <a:t>To help children understand the difference between a minor argument and bullying, we will display the following poster throughout the school:</a:t>
            </a:r>
          </a:p>
        </p:txBody>
      </p:sp>
    </p:spTree>
    <p:extLst>
      <p:ext uri="{BB962C8B-B14F-4D97-AF65-F5344CB8AC3E}">
        <p14:creationId xmlns:p14="http://schemas.microsoft.com/office/powerpoint/2010/main" val="1854741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4DBAE6-C5B7-48C0-9258-074417C3BD8B}"/>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xmlns="" id="{0EE3811B-6029-493A-B886-484EB0697B84}"/>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2768738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docProps/app.xml><?xml version="1.0" encoding="utf-8"?>
<Properties xmlns="http://schemas.openxmlformats.org/officeDocument/2006/extended-properties" xmlns:vt="http://schemas.openxmlformats.org/officeDocument/2006/docPropsVTypes">
  <Template>TM03457503[[fn=Quotable]]</Template>
  <TotalTime>96</TotalTime>
  <Words>643</Words>
  <Application>Microsoft Office PowerPoint</Application>
  <PresentationFormat>Widescreen</PresentationFormat>
  <Paragraphs>62</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Century Gothic</vt:lpstr>
      <vt:lpstr>Wingdings 2</vt:lpstr>
      <vt:lpstr>Quotable</vt:lpstr>
      <vt:lpstr>BULLYING We Choose Respect</vt:lpstr>
      <vt:lpstr>    Statement of Intent  At St. Anne’s, we do not tolerate bullying of any kind.</vt:lpstr>
      <vt:lpstr>What is bullying?</vt:lpstr>
      <vt:lpstr>A more detailed definition…….</vt:lpstr>
      <vt:lpstr>It is deliberately hurtful behaviour.</vt:lpstr>
      <vt:lpstr>It’s repeated over time.</vt:lpstr>
      <vt:lpstr>There is an imbalance of power.</vt:lpstr>
      <vt:lpstr>Helping our children understand what bullying is.</vt:lpstr>
      <vt:lpstr>PowerPoint Presentation</vt:lpstr>
      <vt:lpstr>What to do if you think your child is being bullied at school.</vt:lpstr>
      <vt:lpstr>What we will do.</vt:lpstr>
      <vt:lpstr>Consequences</vt:lpstr>
      <vt:lpstr>Further help.</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BULLYING</dc:title>
  <dc:creator>Julia Wiggins</dc:creator>
  <cp:lastModifiedBy>Sandra Tobias</cp:lastModifiedBy>
  <cp:revision>18</cp:revision>
  <dcterms:created xsi:type="dcterms:W3CDTF">2019-02-10T16:08:19Z</dcterms:created>
  <dcterms:modified xsi:type="dcterms:W3CDTF">2019-02-13T10:17:16Z</dcterms:modified>
</cp:coreProperties>
</file>